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notesMasterIdLst>
    <p:notesMasterId r:id="rId19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3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49" autoAdjust="0"/>
  </p:normalViewPr>
  <p:slideViewPr>
    <p:cSldViewPr snapToGrid="0">
      <p:cViewPr varScale="1">
        <p:scale>
          <a:sx n="99" d="100"/>
          <a:sy n="99" d="100"/>
        </p:scale>
        <p:origin x="1032" y="78"/>
      </p:cViewPr>
      <p:guideLst/>
    </p:cSldViewPr>
  </p:slideViewPr>
  <p:outlineViewPr>
    <p:cViewPr>
      <p:scale>
        <a:sx n="33" d="100"/>
        <a:sy n="33" d="100"/>
      </p:scale>
      <p:origin x="0" y="-11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98633-AED5-464A-87CD-B9B70A2BF9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E0E03-2A4F-4CEC-B088-5F89B6FED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9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E0E03-2A4F-4CEC-B088-5F89B6FEDEA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33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E0E03-2A4F-4CEC-B088-5F89B6FEDEA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08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E0E03-2A4F-4CEC-B088-5F89B6FEDEA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969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74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5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2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1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89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9379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3793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15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732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159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87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E2B837E-BB7E-44DE-BBFA-C9829BFAF48D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6FA6A55-5B5A-4135-8A8D-121C423C3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46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8D3B3-2D6F-4775-906D-82528215D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Новгородская Республика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4552FD-AB61-4209-AA7A-A21A06EE11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подготовил: студент 1 курса Лиходед Алексей</a:t>
            </a:r>
          </a:p>
          <a:p>
            <a:r>
              <a:rPr lang="ru-RU" dirty="0"/>
              <a:t>Группа: 020303 АИСа о25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532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A0881-258C-47D2-8919-77183C27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54CB65-144E-4809-89CE-70A797A7F6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r="484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A657DCD1-DDD3-4D33-A5C6-58ED676C3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18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Новгородская архитектура, берущая начало с постройки Собора Святой Софии в XI веке, своими особенностями всегда отличалась от прочих православных храмов, воз-водившихся на Руси. В период феодальной раз-</a:t>
            </a:r>
            <a:r>
              <a:rPr lang="ru-RU" sz="1800" dirty="0" err="1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дробленности</a:t>
            </a:r>
            <a:r>
              <a:rPr lang="ru-RU" sz="18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эти различия закрепились ещё прочней.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667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63B46-80BA-45D8-81E1-2CD323E2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Берестяные грамоты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9D93F1-CFFA-419A-8851-95C19D8EDF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8" b="8708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3E83580E-9084-42DF-BCA7-30FEF5732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39" y="2423159"/>
            <a:ext cx="3270183" cy="3457877"/>
          </a:xfrm>
        </p:spPr>
        <p:txBody>
          <a:bodyPr>
            <a:normAutofit fontScale="85000" lnSpcReduction="10000"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Архив новгородских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бере-стяных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грамот является одним из самых объемных комплексов данного типа исторических источников. В открытых базах данных можно найти не менее тысячи сохранившихся до наших дней отрывков, условно написанных с XII по XV века.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Жители города использовали их для ведения личной переписки, составления договоров,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выстав-ления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счетов.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74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199D9-35B0-4B8E-B134-7532A336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F190F-C4B1-4CD1-81A2-623913E5F9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9" r="9789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33E7D170-8714-408A-9E8B-D1436E320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Новгородское летописание известно тем, что авторы описывали любые более - менее важные события, происходившие вокруг. Летописцы следили за жизнью соседних княжеств, монголов, немцев, шведов.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Ещё большее внимание летописцы уделяли искусству. Почти все памятники архи-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тектуры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времен Новгородской республики нашли своё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отра-жение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 литературе.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035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96D56-4CC3-4BE8-9905-DC6C7403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Живопись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3C7E88-6D0D-4CAB-893B-73A5FF0D38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r="6473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39D34407-4BB7-41D5-AA81-B08FF5996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Новгородское изобразительное искусство, представленное иконами и фресками, отличалось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лако-ничностью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простотой и выразительностью.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981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837B7-A7B4-4E05-A9FE-DB7BC24C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Падение Новгородской республики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E7AD12-5AD8-415B-84BA-ABDED44A8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43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489B42-88AC-47E4-822A-978BE701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Московско-новгородские войны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3931CC-DFCC-43A5-9E10-C2786B6BDB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4" r="12934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B255F5F6-4B11-42FB-B943-F0A8DDD91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К XV веку на востоке усилилось Московское княжество. Между двумя государствами началось неизбежное противостояние.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Кульминация: В 1471 году московские войска разгромили новгородское ополчение в битве на реке Шелони.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Конец: В 1478 году Иван III совершил поход на Новгород. Самоуправление было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ликвидиро-вано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новгородские земли перешли под власть Московского государства.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331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7B373-1CD1-409E-88AC-8DF1EF4D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Историческое значение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270E24-48EE-4DCA-97E5-7D86257AF4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" r="6085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6C6B643-B747-4149-BCE5-8ED8241B2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39" y="2423160"/>
            <a:ext cx="3299059" cy="3291840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Новгородская республика показала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альтер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-нативный путь развития русских земель — через вечевое правление, выбор-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ность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властей и мощное гражданское общество. Её падение ознаменовало окон-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чательное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становление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еди-ного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централизованного Рус-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ского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государства с центром в Москве.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7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95844-5A14-4288-AF49-A922A3E82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35424"/>
            <a:ext cx="10058400" cy="1609344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D269F4-3245-4FDE-8CEB-927CAF54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84632"/>
            <a:ext cx="10058400" cy="4050792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849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67CC3-DC8C-448E-8D72-5DEE9F1E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D1FEE-7F98-407D-BED6-657C3124E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31033"/>
            <a:ext cx="10058400" cy="4050792"/>
          </a:xfrm>
        </p:spPr>
        <p:txBody>
          <a:bodyPr numCol="2">
            <a:normAutofit/>
          </a:bodyPr>
          <a:lstStyle/>
          <a:p>
            <a:pPr marL="52578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IX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вв.</a:t>
            </a:r>
          </a:p>
          <a:p>
            <a:pPr lvl="1"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dirty="0"/>
              <a:t>Начало</a:t>
            </a:r>
          </a:p>
          <a:p>
            <a:pPr lvl="1"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dirty="0"/>
              <a:t>Экономика и торговля</a:t>
            </a:r>
          </a:p>
          <a:p>
            <a:pPr lvl="1"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dirty="0"/>
              <a:t>Политическое устройство</a:t>
            </a:r>
          </a:p>
          <a:p>
            <a:pPr lvl="1"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dirty="0"/>
              <a:t>Отношения с Киевом</a:t>
            </a:r>
            <a:endParaRPr lang="ru-RU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2578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Новгородская республика</a:t>
            </a:r>
          </a:p>
          <a:p>
            <a:pPr lvl="1"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Появление Новгородской республики</a:t>
            </a:r>
          </a:p>
          <a:p>
            <a:pPr lvl="1"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Культура Новгородской республики</a:t>
            </a:r>
          </a:p>
          <a:p>
            <a:pPr marL="52578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Падение Новгородской республики</a:t>
            </a:r>
          </a:p>
          <a:p>
            <a:pPr lvl="1"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Московско-новгородские войны</a:t>
            </a:r>
          </a:p>
          <a:p>
            <a:pPr lvl="1"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Историческое значение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06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06358-7656-437A-A5DB-5CAB87C4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Новгород в </a:t>
            </a:r>
            <a:r>
              <a:rPr lang="en-US" dirty="0"/>
              <a:t>IX-X</a:t>
            </a:r>
            <a:r>
              <a:rPr lang="ru-RU" dirty="0"/>
              <a:t> вв.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0439CD-DFBD-4EDD-872F-DB4523C02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72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F45B7-9CCB-46EB-832C-DBC4C0BF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B5F464-ABB0-4302-AD56-E1F0CCCE002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8" b="8708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BBC47F16-0134-43DB-9750-48240B23C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indent="449580"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Великий Новгород – один из древнейших городов России. Впервые упоминается в Софийской Первой летописи под 859 годом. Город возник на берегу реки Волхов, прямо на пути «из варяг в греки» (из Скандинавии в Византию) и на Волжском торговом пути (в страны Востока — Булгарию, Хазарию, Арабский халифат).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59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1B7B61-3811-4486-A6BA-3E0A242A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Экономика и торговля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74AA4C-7D12-4DDA-862C-C2AF5D6A03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4" r="7014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5E0847D8-E555-40DA-B177-4EAE34831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423158"/>
            <a:ext cx="3200400" cy="3606167"/>
          </a:xfrm>
        </p:spPr>
        <p:txBody>
          <a:bodyPr>
            <a:normAutofit fontScale="47500" lnSpcReduction="20000"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29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Экономическое могущество Новгорода держалось на двух китах:</a:t>
            </a:r>
            <a:endParaRPr lang="ru-RU" sz="2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9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Транзитная торговля:</a:t>
            </a:r>
            <a:endParaRPr lang="ru-RU" sz="2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9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 Западом: продавали меха, воск, мёд, кожа, лес.</a:t>
            </a:r>
            <a:endParaRPr lang="ru-RU" sz="2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9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 Востоком: привозили серебро, которое стало основой денежного обращения Руси</a:t>
            </a:r>
            <a:endParaRPr lang="ru-RU" sz="2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9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 Югом: ввозили вина, ткани, предметы роскоши, стекло, оружие.</a:t>
            </a:r>
            <a:endParaRPr lang="ru-RU" sz="2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9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Собственные промыслы: добыча пушнины, соли, воска, рыбы.</a:t>
            </a:r>
            <a:endParaRPr lang="ru-RU" sz="2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674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45889-874A-4F61-AAAF-07747601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Политическое устройство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AFBC9E-A029-40C0-8281-587024EF03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" r="4615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D906FB38-8CF6-448E-84A9-048EE629F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ru-RU" sz="1800" dirty="0">
                <a:solidFill>
                  <a:srgbClr val="2733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dirty="0"/>
              <a:t>Наибольшей властью в Новгороде обладало вече. Так называлось народное собрание, решавшее политические и экономические насущные вопросы, и игравшее роль высшего судебного органа. В его состав входили все взрослые мужчины. Вече решало проблемы внешней политики, выбирало и изгоняло князей, назначало посадников и других лиц. Другим органом верховной власти был Боярский совет. Он включал в себя всю систему управления городом. </a:t>
            </a:r>
          </a:p>
        </p:txBody>
      </p:sp>
    </p:spTree>
    <p:extLst>
      <p:ext uri="{BB962C8B-B14F-4D97-AF65-F5344CB8AC3E}">
        <p14:creationId xmlns:p14="http://schemas.microsoft.com/office/powerpoint/2010/main" val="82775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2A4BC-B6D2-4FEC-A7EC-0BD1FD5B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Отношения с Киевом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210D85-3461-465D-BD50-B9B82C87F0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r="9026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747E9AF9-FC5B-42CE-BE64-BD337B2A8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39" y="2423160"/>
            <a:ext cx="3270183" cy="329184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Новгород находился в особом статусе: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Киевские князья рассмат-ривали его как второй по значимости центр.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Контроль над Новгородом давал доступ к огромным ресурсам и деньгам.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 Зарождение сепаратизма: уже в X веке новгородская аристократия начинает договари-ваться с князьями об условиях их правления.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731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B0114-1C3D-4A48-9E66-6E5154A2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Новгородская республика </a:t>
            </a:r>
            <a:br>
              <a:rPr lang="ru-RU" dirty="0"/>
            </a:br>
            <a:r>
              <a:rPr lang="ru-RU" dirty="0"/>
              <a:t>(1136-1478)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396B1C-0DAE-40A6-B2AA-E4C4667A1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4460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DF1F2-3465-4A38-B791-4348A301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Появление Новгородской республики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53DDA8-8134-4635-8DCB-1B47A26650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r="3406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36961DBF-EAD5-487F-9B6D-716322C54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496377"/>
          </a:xfrm>
        </p:spPr>
        <p:txBody>
          <a:bodyPr>
            <a:normAutofit fontScale="77500" lnSpcReduction="20000"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1136 году новгородцы подняли восстание, изгнали князя Всеволода Мстиславича и объявили, что отныне сами будут приглашать князей на своих условиях. Этот год считается офици-альной датой начала Новгородской республики.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Власть в Новгороде распре-</a:t>
            </a:r>
            <a:r>
              <a:rPr lang="ru-RU" sz="1800" dirty="0" err="1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делялась</a:t>
            </a:r>
            <a:r>
              <a:rPr lang="ru-RU" sz="18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между несколькими орга-нами, что создавало систему сдержек и противовесов.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733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Князь стал наемным управленцем. Его приглашали на службу. И власть его была сильно ограничена.</a:t>
            </a:r>
          </a:p>
        </p:txBody>
      </p:sp>
    </p:spTree>
    <p:extLst>
      <p:ext uri="{BB962C8B-B14F-4D97-AF65-F5344CB8AC3E}">
        <p14:creationId xmlns:p14="http://schemas.microsoft.com/office/powerpoint/2010/main" val="1280319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Дерево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Дерево</Template>
  <TotalTime>779</TotalTime>
  <Words>645</Words>
  <Application>Microsoft Office PowerPoint</Application>
  <PresentationFormat>Широкоэкранный</PresentationFormat>
  <Paragraphs>59</Paragraphs>
  <Slides>17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Bookman Old Style</vt:lpstr>
      <vt:lpstr>Calibri</vt:lpstr>
      <vt:lpstr>Cambria</vt:lpstr>
      <vt:lpstr>Century Gothic</vt:lpstr>
      <vt:lpstr>Symbol</vt:lpstr>
      <vt:lpstr>Times New Roman</vt:lpstr>
      <vt:lpstr>Wingdings</vt:lpstr>
      <vt:lpstr>Дерево</vt:lpstr>
      <vt:lpstr>Новгородская Республика</vt:lpstr>
      <vt:lpstr>Содержание</vt:lpstr>
      <vt:lpstr>Новгород в IX-X вв.</vt:lpstr>
      <vt:lpstr>Начало</vt:lpstr>
      <vt:lpstr>Экономика и торговля</vt:lpstr>
      <vt:lpstr>Политическое устройство</vt:lpstr>
      <vt:lpstr>Отношения с Киевом</vt:lpstr>
      <vt:lpstr>Новгородская республика  (1136-1478)</vt:lpstr>
      <vt:lpstr>Появление Новгородской республики</vt:lpstr>
      <vt:lpstr>Архитектура</vt:lpstr>
      <vt:lpstr>Берестяные грамоты</vt:lpstr>
      <vt:lpstr>Литература</vt:lpstr>
      <vt:lpstr>Живопись</vt:lpstr>
      <vt:lpstr>Падение Новгородской республики</vt:lpstr>
      <vt:lpstr>Московско-новгородские войны</vt:lpstr>
      <vt:lpstr>Историческое значение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Новгородская Республика</dc:title>
  <dc:creator>Popipop</dc:creator>
  <cp:lastModifiedBy>Popipop</cp:lastModifiedBy>
  <cp:revision>13</cp:revision>
  <dcterms:created xsi:type="dcterms:W3CDTF">2025-09-08T18:28:50Z</dcterms:created>
  <dcterms:modified xsi:type="dcterms:W3CDTF">2025-09-09T07:28:54Z</dcterms:modified>
</cp:coreProperties>
</file>